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7" r:id="rId3"/>
    <p:sldId id="264" r:id="rId4"/>
    <p:sldId id="306" r:id="rId5"/>
    <p:sldId id="310" r:id="rId6"/>
    <p:sldId id="312" r:id="rId7"/>
    <p:sldId id="315" r:id="rId8"/>
    <p:sldId id="301" r:id="rId9"/>
    <p:sldId id="296" r:id="rId10"/>
    <p:sldId id="300" r:id="rId11"/>
    <p:sldId id="307" r:id="rId12"/>
    <p:sldId id="261" r:id="rId13"/>
    <p:sldId id="263" r:id="rId14"/>
    <p:sldId id="308" r:id="rId15"/>
    <p:sldId id="291" r:id="rId16"/>
    <p:sldId id="294" r:id="rId17"/>
    <p:sldId id="314" r:id="rId18"/>
    <p:sldId id="313" r:id="rId19"/>
    <p:sldId id="273" r:id="rId20"/>
    <p:sldId id="276" r:id="rId21"/>
    <p:sldId id="283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5757"/>
    <a:srgbClr val="B3A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9CAB0A-0726-400C-81D6-46218DA9D4F7}" type="doc">
      <dgm:prSet loTypeId="urn:microsoft.com/office/officeart/2005/8/layout/gear1" loCatId="process" qsTypeId="urn:microsoft.com/office/officeart/2005/8/quickstyle/simple1" qsCatId="simple" csTypeId="urn:microsoft.com/office/officeart/2005/8/colors/colorful5" csCatId="colorful" phldr="1"/>
      <dgm:spPr/>
    </dgm:pt>
    <dgm:pt modelId="{FBC0410E-38B7-4E7C-BB48-730DB823D515}">
      <dgm:prSet phldrT="[Text]" custT="1"/>
      <dgm:spPr/>
      <dgm:t>
        <a:bodyPr/>
        <a:lstStyle/>
        <a:p>
          <a:r>
            <a: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Phone Recognition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F58495-FC0F-4460-887B-72B3308966AA}" type="parTrans" cxnId="{09130453-9FBD-4452-B9F7-B3E64834B87B}">
      <dgm:prSet/>
      <dgm:spPr/>
      <dgm:t>
        <a:bodyPr/>
        <a:lstStyle/>
        <a:p>
          <a:endParaRPr lang="en-IN"/>
        </a:p>
      </dgm:t>
    </dgm:pt>
    <dgm:pt modelId="{467FBE99-B346-439A-99E2-CAA0A5595436}" type="sibTrans" cxnId="{09130453-9FBD-4452-B9F7-B3E64834B87B}">
      <dgm:prSet/>
      <dgm:spPr/>
      <dgm:t>
        <a:bodyPr/>
        <a:lstStyle/>
        <a:p>
          <a:endParaRPr lang="en-IN"/>
        </a:p>
      </dgm:t>
    </dgm:pt>
    <dgm:pt modelId="{4B0DC673-EF67-4E5B-9767-15813754A82A}">
      <dgm:prSet phldrT="[Text]" custT="1"/>
      <dgm:spPr/>
      <dgm:t>
        <a:bodyPr/>
        <a:lstStyle/>
        <a:p>
          <a:r>
            <a: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Noise Removal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DE54CE-AB52-4786-9762-29C56F9AB72B}" type="parTrans" cxnId="{1EDBA2D1-0583-4703-B376-38CC5669FC9A}">
      <dgm:prSet/>
      <dgm:spPr/>
      <dgm:t>
        <a:bodyPr/>
        <a:lstStyle/>
        <a:p>
          <a:endParaRPr lang="en-IN"/>
        </a:p>
      </dgm:t>
    </dgm:pt>
    <dgm:pt modelId="{0E4329F8-6738-480C-B990-8AB0B8CAD352}" type="sibTrans" cxnId="{1EDBA2D1-0583-4703-B376-38CC5669FC9A}">
      <dgm:prSet/>
      <dgm:spPr/>
      <dgm:t>
        <a:bodyPr/>
        <a:lstStyle/>
        <a:p>
          <a:endParaRPr lang="en-IN"/>
        </a:p>
      </dgm:t>
    </dgm:pt>
    <dgm:pt modelId="{E1676A96-D6FB-45F6-9A09-5601A0AC0DDF}">
      <dgm:prSet phldrT="[Text]"/>
      <dgm:spPr/>
      <dgm:t>
        <a:bodyPr/>
        <a:lstStyle/>
        <a:p>
          <a:r>
            <a:rPr lang="en-IN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Vector Compare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402881A-56DC-4ED8-A115-8A3563CA15F5}" type="parTrans" cxnId="{15B4DF3D-1862-43A7-9DE0-54E5057FD0DE}">
      <dgm:prSet/>
      <dgm:spPr/>
      <dgm:t>
        <a:bodyPr/>
        <a:lstStyle/>
        <a:p>
          <a:endParaRPr lang="en-IN"/>
        </a:p>
      </dgm:t>
    </dgm:pt>
    <dgm:pt modelId="{8DF3E33B-EF66-45E3-984E-0CCB38EB77D0}" type="sibTrans" cxnId="{15B4DF3D-1862-43A7-9DE0-54E5057FD0DE}">
      <dgm:prSet/>
      <dgm:spPr/>
      <dgm:t>
        <a:bodyPr/>
        <a:lstStyle/>
        <a:p>
          <a:endParaRPr lang="en-IN"/>
        </a:p>
      </dgm:t>
    </dgm:pt>
    <dgm:pt modelId="{829424C2-8FDB-452D-BDC7-5745C73395DE}" type="pres">
      <dgm:prSet presAssocID="{DD9CAB0A-0726-400C-81D6-46218DA9D4F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612BDFEF-63CF-4471-AFD4-8FD9F8EEA4B3}" type="pres">
      <dgm:prSet presAssocID="{FBC0410E-38B7-4E7C-BB48-730DB823D515}" presName="gear1" presStyleLbl="node1" presStyleIdx="0" presStyleCnt="3" custAng="19783333" custLinFactNeighborX="-273" custLinFactNeighborY="-13038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4B60976-F7EE-4A30-8C64-0FD5E573C654}" type="pres">
      <dgm:prSet presAssocID="{FBC0410E-38B7-4E7C-BB48-730DB823D515}" presName="gear1srcNode" presStyleLbl="node1" presStyleIdx="0" presStyleCnt="3"/>
      <dgm:spPr/>
      <dgm:t>
        <a:bodyPr/>
        <a:lstStyle/>
        <a:p>
          <a:endParaRPr lang="en-IN"/>
        </a:p>
      </dgm:t>
    </dgm:pt>
    <dgm:pt modelId="{98A1CD97-53D1-4085-9AB5-FE502FF98C72}" type="pres">
      <dgm:prSet presAssocID="{FBC0410E-38B7-4E7C-BB48-730DB823D515}" presName="gear1dstNode" presStyleLbl="node1" presStyleIdx="0" presStyleCnt="3"/>
      <dgm:spPr/>
      <dgm:t>
        <a:bodyPr/>
        <a:lstStyle/>
        <a:p>
          <a:endParaRPr lang="en-IN"/>
        </a:p>
      </dgm:t>
    </dgm:pt>
    <dgm:pt modelId="{6A8FAF55-BFF5-47D3-BFE8-AF4944C06310}" type="pres">
      <dgm:prSet presAssocID="{4B0DC673-EF67-4E5B-9767-15813754A82A}" presName="gear2" presStyleLbl="node1" presStyleIdx="1" presStyleCnt="3" custAng="0" custScaleX="136634" custScaleY="118934" custLinFactNeighborX="-16642" custLinFactNeighborY="3925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CDCE54C-4877-42E6-BA66-45AAEE4A3987}" type="pres">
      <dgm:prSet presAssocID="{4B0DC673-EF67-4E5B-9767-15813754A82A}" presName="gear2srcNode" presStyleLbl="node1" presStyleIdx="1" presStyleCnt="3"/>
      <dgm:spPr/>
      <dgm:t>
        <a:bodyPr/>
        <a:lstStyle/>
        <a:p>
          <a:endParaRPr lang="en-IN"/>
        </a:p>
      </dgm:t>
    </dgm:pt>
    <dgm:pt modelId="{9706874E-4963-490D-B3C2-4DD3EE75BD24}" type="pres">
      <dgm:prSet presAssocID="{4B0DC673-EF67-4E5B-9767-15813754A82A}" presName="gear2dstNode" presStyleLbl="node1" presStyleIdx="1" presStyleCnt="3"/>
      <dgm:spPr/>
      <dgm:t>
        <a:bodyPr/>
        <a:lstStyle/>
        <a:p>
          <a:endParaRPr lang="en-IN"/>
        </a:p>
      </dgm:t>
    </dgm:pt>
    <dgm:pt modelId="{B25D98E0-226F-4FBE-91CA-F9530D87B619}" type="pres">
      <dgm:prSet presAssocID="{E1676A96-D6FB-45F6-9A09-5601A0AC0DDF}" presName="gear3" presStyleLbl="node1" presStyleIdx="2" presStyleCnt="3" custAng="900000" custScaleX="115555" custScaleY="117430" custLinFactNeighborX="-4448" custLinFactNeighborY="-654"/>
      <dgm:spPr/>
      <dgm:t>
        <a:bodyPr/>
        <a:lstStyle/>
        <a:p>
          <a:endParaRPr lang="en-IN"/>
        </a:p>
      </dgm:t>
    </dgm:pt>
    <dgm:pt modelId="{05F101A0-5B47-4DE5-BAFC-B9FBC95440F7}" type="pres">
      <dgm:prSet presAssocID="{E1676A96-D6FB-45F6-9A09-5601A0AC0DDF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CE2EC97-0FD5-47AB-82AE-629CC719BE86}" type="pres">
      <dgm:prSet presAssocID="{E1676A96-D6FB-45F6-9A09-5601A0AC0DDF}" presName="gear3srcNode" presStyleLbl="node1" presStyleIdx="2" presStyleCnt="3"/>
      <dgm:spPr/>
      <dgm:t>
        <a:bodyPr/>
        <a:lstStyle/>
        <a:p>
          <a:endParaRPr lang="en-IN"/>
        </a:p>
      </dgm:t>
    </dgm:pt>
    <dgm:pt modelId="{E57D5CFB-3ACB-4458-AB61-AEF5D5945FA4}" type="pres">
      <dgm:prSet presAssocID="{E1676A96-D6FB-45F6-9A09-5601A0AC0DDF}" presName="gear3dstNode" presStyleLbl="node1" presStyleIdx="2" presStyleCnt="3"/>
      <dgm:spPr/>
      <dgm:t>
        <a:bodyPr/>
        <a:lstStyle/>
        <a:p>
          <a:endParaRPr lang="en-IN"/>
        </a:p>
      </dgm:t>
    </dgm:pt>
    <dgm:pt modelId="{25E34EF2-EFBA-42E7-8DEF-2EB4266AA849}" type="pres">
      <dgm:prSet presAssocID="{467FBE99-B346-439A-99E2-CAA0A5595436}" presName="connector1" presStyleLbl="sibTrans2D1" presStyleIdx="0" presStyleCnt="3" custAng="2166010" custLinFactNeighborX="-507" custLinFactNeighborY="-6434"/>
      <dgm:spPr/>
      <dgm:t>
        <a:bodyPr/>
        <a:lstStyle/>
        <a:p>
          <a:endParaRPr lang="en-IN"/>
        </a:p>
      </dgm:t>
    </dgm:pt>
    <dgm:pt modelId="{E69967A2-ED4F-4DFE-906D-48E35F55D49C}" type="pres">
      <dgm:prSet presAssocID="{0E4329F8-6738-480C-B990-8AB0B8CAD352}" presName="connector2" presStyleLbl="sibTrans2D1" presStyleIdx="1" presStyleCnt="3" custAng="17941571" custLinFactNeighborX="-26457" custLinFactNeighborY="20473"/>
      <dgm:spPr/>
      <dgm:t>
        <a:bodyPr/>
        <a:lstStyle/>
        <a:p>
          <a:endParaRPr lang="en-IN"/>
        </a:p>
      </dgm:t>
    </dgm:pt>
    <dgm:pt modelId="{F0AF038F-FA27-4425-A7DF-E00CB97BBB4C}" type="pres">
      <dgm:prSet presAssocID="{8DF3E33B-EF66-45E3-984E-0CCB38EB77D0}" presName="connector3" presStyleLbl="sibTrans2D1" presStyleIdx="2" presStyleCnt="3" custAng="1110580" custLinFactNeighborX="-1901" custLinFactNeighborY="-6603"/>
      <dgm:spPr/>
      <dgm:t>
        <a:bodyPr/>
        <a:lstStyle/>
        <a:p>
          <a:endParaRPr lang="en-IN"/>
        </a:p>
      </dgm:t>
    </dgm:pt>
  </dgm:ptLst>
  <dgm:cxnLst>
    <dgm:cxn modelId="{F88294AE-2210-4DC5-9ADB-F44B5B46BFD2}" type="presOf" srcId="{E1676A96-D6FB-45F6-9A09-5601A0AC0DDF}" destId="{E57D5CFB-3ACB-4458-AB61-AEF5D5945FA4}" srcOrd="3" destOrd="0" presId="urn:microsoft.com/office/officeart/2005/8/layout/gear1"/>
    <dgm:cxn modelId="{1EDBA2D1-0583-4703-B376-38CC5669FC9A}" srcId="{DD9CAB0A-0726-400C-81D6-46218DA9D4F7}" destId="{4B0DC673-EF67-4E5B-9767-15813754A82A}" srcOrd="1" destOrd="0" parTransId="{78DE54CE-AB52-4786-9762-29C56F9AB72B}" sibTransId="{0E4329F8-6738-480C-B990-8AB0B8CAD352}"/>
    <dgm:cxn modelId="{949101B7-69EC-4C07-994B-82D02EE87F0D}" type="presOf" srcId="{0E4329F8-6738-480C-B990-8AB0B8CAD352}" destId="{E69967A2-ED4F-4DFE-906D-48E35F55D49C}" srcOrd="0" destOrd="0" presId="urn:microsoft.com/office/officeart/2005/8/layout/gear1"/>
    <dgm:cxn modelId="{B2933E97-179B-4DA3-8055-116A48ADD0F1}" type="presOf" srcId="{FBC0410E-38B7-4E7C-BB48-730DB823D515}" destId="{98A1CD97-53D1-4085-9AB5-FE502FF98C72}" srcOrd="2" destOrd="0" presId="urn:microsoft.com/office/officeart/2005/8/layout/gear1"/>
    <dgm:cxn modelId="{61CADC21-830D-4703-B9D9-EEC6C0DE77BB}" type="presOf" srcId="{467FBE99-B346-439A-99E2-CAA0A5595436}" destId="{25E34EF2-EFBA-42E7-8DEF-2EB4266AA849}" srcOrd="0" destOrd="0" presId="urn:microsoft.com/office/officeart/2005/8/layout/gear1"/>
    <dgm:cxn modelId="{C1D21626-62F5-4BC5-81AD-74CBF9282DA5}" type="presOf" srcId="{FBC0410E-38B7-4E7C-BB48-730DB823D515}" destId="{74B60976-F7EE-4A30-8C64-0FD5E573C654}" srcOrd="1" destOrd="0" presId="urn:microsoft.com/office/officeart/2005/8/layout/gear1"/>
    <dgm:cxn modelId="{9DEF4013-5B38-4CBF-BADD-AD0D215EC7AD}" type="presOf" srcId="{E1676A96-D6FB-45F6-9A09-5601A0AC0DDF}" destId="{05F101A0-5B47-4DE5-BAFC-B9FBC95440F7}" srcOrd="1" destOrd="0" presId="urn:microsoft.com/office/officeart/2005/8/layout/gear1"/>
    <dgm:cxn modelId="{C134191F-C8BE-4F85-963D-119FEB7FC5AB}" type="presOf" srcId="{4B0DC673-EF67-4E5B-9767-15813754A82A}" destId="{6A8FAF55-BFF5-47D3-BFE8-AF4944C06310}" srcOrd="0" destOrd="0" presId="urn:microsoft.com/office/officeart/2005/8/layout/gear1"/>
    <dgm:cxn modelId="{73E62C44-74B3-459B-A0B5-722A537047B8}" type="presOf" srcId="{E1676A96-D6FB-45F6-9A09-5601A0AC0DDF}" destId="{1CE2EC97-0FD5-47AB-82AE-629CC719BE86}" srcOrd="2" destOrd="0" presId="urn:microsoft.com/office/officeart/2005/8/layout/gear1"/>
    <dgm:cxn modelId="{065AFE5E-CDE5-4009-9574-E6C7A876D8BC}" type="presOf" srcId="{4B0DC673-EF67-4E5B-9767-15813754A82A}" destId="{9706874E-4963-490D-B3C2-4DD3EE75BD24}" srcOrd="2" destOrd="0" presId="urn:microsoft.com/office/officeart/2005/8/layout/gear1"/>
    <dgm:cxn modelId="{F1F65F00-004C-40D8-B2F5-2952C98694D0}" type="presOf" srcId="{8DF3E33B-EF66-45E3-984E-0CCB38EB77D0}" destId="{F0AF038F-FA27-4425-A7DF-E00CB97BBB4C}" srcOrd="0" destOrd="0" presId="urn:microsoft.com/office/officeart/2005/8/layout/gear1"/>
    <dgm:cxn modelId="{20D5974E-0959-4D48-8DE5-51FFBE6F1E61}" type="presOf" srcId="{DD9CAB0A-0726-400C-81D6-46218DA9D4F7}" destId="{829424C2-8FDB-452D-BDC7-5745C73395DE}" srcOrd="0" destOrd="0" presId="urn:microsoft.com/office/officeart/2005/8/layout/gear1"/>
    <dgm:cxn modelId="{ADD93C97-1BF2-4A26-B501-916BE053B50B}" type="presOf" srcId="{FBC0410E-38B7-4E7C-BB48-730DB823D515}" destId="{612BDFEF-63CF-4471-AFD4-8FD9F8EEA4B3}" srcOrd="0" destOrd="0" presId="urn:microsoft.com/office/officeart/2005/8/layout/gear1"/>
    <dgm:cxn modelId="{09130453-9FBD-4452-B9F7-B3E64834B87B}" srcId="{DD9CAB0A-0726-400C-81D6-46218DA9D4F7}" destId="{FBC0410E-38B7-4E7C-BB48-730DB823D515}" srcOrd="0" destOrd="0" parTransId="{92F58495-FC0F-4460-887B-72B3308966AA}" sibTransId="{467FBE99-B346-439A-99E2-CAA0A5595436}"/>
    <dgm:cxn modelId="{15B4DF3D-1862-43A7-9DE0-54E5057FD0DE}" srcId="{DD9CAB0A-0726-400C-81D6-46218DA9D4F7}" destId="{E1676A96-D6FB-45F6-9A09-5601A0AC0DDF}" srcOrd="2" destOrd="0" parTransId="{2402881A-56DC-4ED8-A115-8A3563CA15F5}" sibTransId="{8DF3E33B-EF66-45E3-984E-0CCB38EB77D0}"/>
    <dgm:cxn modelId="{B4506114-8AB2-4649-B320-4FF9D5A25264}" type="presOf" srcId="{E1676A96-D6FB-45F6-9A09-5601A0AC0DDF}" destId="{B25D98E0-226F-4FBE-91CA-F9530D87B619}" srcOrd="0" destOrd="0" presId="urn:microsoft.com/office/officeart/2005/8/layout/gear1"/>
    <dgm:cxn modelId="{89FBD2A7-7A26-4813-B752-E52D0F1FB5AD}" type="presOf" srcId="{4B0DC673-EF67-4E5B-9767-15813754A82A}" destId="{ACDCE54C-4877-42E6-BA66-45AAEE4A3987}" srcOrd="1" destOrd="0" presId="urn:microsoft.com/office/officeart/2005/8/layout/gear1"/>
    <dgm:cxn modelId="{44C864A4-7E36-4CF2-85E0-530BA9DA47E9}" type="presParOf" srcId="{829424C2-8FDB-452D-BDC7-5745C73395DE}" destId="{612BDFEF-63CF-4471-AFD4-8FD9F8EEA4B3}" srcOrd="0" destOrd="0" presId="urn:microsoft.com/office/officeart/2005/8/layout/gear1"/>
    <dgm:cxn modelId="{E4F0F2F8-9FDE-44B6-827A-C9555448336E}" type="presParOf" srcId="{829424C2-8FDB-452D-BDC7-5745C73395DE}" destId="{74B60976-F7EE-4A30-8C64-0FD5E573C654}" srcOrd="1" destOrd="0" presId="urn:microsoft.com/office/officeart/2005/8/layout/gear1"/>
    <dgm:cxn modelId="{B2540F7A-8F67-415F-AC32-5D7AADCAD9E0}" type="presParOf" srcId="{829424C2-8FDB-452D-BDC7-5745C73395DE}" destId="{98A1CD97-53D1-4085-9AB5-FE502FF98C72}" srcOrd="2" destOrd="0" presId="urn:microsoft.com/office/officeart/2005/8/layout/gear1"/>
    <dgm:cxn modelId="{487AC3F4-66C4-46DE-BFF2-C11711C6756A}" type="presParOf" srcId="{829424C2-8FDB-452D-BDC7-5745C73395DE}" destId="{6A8FAF55-BFF5-47D3-BFE8-AF4944C06310}" srcOrd="3" destOrd="0" presId="urn:microsoft.com/office/officeart/2005/8/layout/gear1"/>
    <dgm:cxn modelId="{963FB143-B786-4823-AEAA-879AA0B85536}" type="presParOf" srcId="{829424C2-8FDB-452D-BDC7-5745C73395DE}" destId="{ACDCE54C-4877-42E6-BA66-45AAEE4A3987}" srcOrd="4" destOrd="0" presId="urn:microsoft.com/office/officeart/2005/8/layout/gear1"/>
    <dgm:cxn modelId="{DB33E564-A70D-47D8-9392-DC6B704CEC5A}" type="presParOf" srcId="{829424C2-8FDB-452D-BDC7-5745C73395DE}" destId="{9706874E-4963-490D-B3C2-4DD3EE75BD24}" srcOrd="5" destOrd="0" presId="urn:microsoft.com/office/officeart/2005/8/layout/gear1"/>
    <dgm:cxn modelId="{2561EB75-6E2F-473A-8FBF-8603BD24E733}" type="presParOf" srcId="{829424C2-8FDB-452D-BDC7-5745C73395DE}" destId="{B25D98E0-226F-4FBE-91CA-F9530D87B619}" srcOrd="6" destOrd="0" presId="urn:microsoft.com/office/officeart/2005/8/layout/gear1"/>
    <dgm:cxn modelId="{036A50AF-EA4A-4F37-82B9-5C531D199A20}" type="presParOf" srcId="{829424C2-8FDB-452D-BDC7-5745C73395DE}" destId="{05F101A0-5B47-4DE5-BAFC-B9FBC95440F7}" srcOrd="7" destOrd="0" presId="urn:microsoft.com/office/officeart/2005/8/layout/gear1"/>
    <dgm:cxn modelId="{2C6EE075-93C6-4303-8422-3ACFBAF1DE18}" type="presParOf" srcId="{829424C2-8FDB-452D-BDC7-5745C73395DE}" destId="{1CE2EC97-0FD5-47AB-82AE-629CC719BE86}" srcOrd="8" destOrd="0" presId="urn:microsoft.com/office/officeart/2005/8/layout/gear1"/>
    <dgm:cxn modelId="{D9526D2B-419D-4222-A7A9-7BD313155900}" type="presParOf" srcId="{829424C2-8FDB-452D-BDC7-5745C73395DE}" destId="{E57D5CFB-3ACB-4458-AB61-AEF5D5945FA4}" srcOrd="9" destOrd="0" presId="urn:microsoft.com/office/officeart/2005/8/layout/gear1"/>
    <dgm:cxn modelId="{540EEE9F-E6FB-401D-B4CB-50BC5BD1FD89}" type="presParOf" srcId="{829424C2-8FDB-452D-BDC7-5745C73395DE}" destId="{25E34EF2-EFBA-42E7-8DEF-2EB4266AA849}" srcOrd="10" destOrd="0" presId="urn:microsoft.com/office/officeart/2005/8/layout/gear1"/>
    <dgm:cxn modelId="{B3EDBD19-86D4-400A-B199-438D26DDBFAE}" type="presParOf" srcId="{829424C2-8FDB-452D-BDC7-5745C73395DE}" destId="{E69967A2-ED4F-4DFE-906D-48E35F55D49C}" srcOrd="11" destOrd="0" presId="urn:microsoft.com/office/officeart/2005/8/layout/gear1"/>
    <dgm:cxn modelId="{EE3F794A-D5A1-4DA8-B0DF-4D95310B31AB}" type="presParOf" srcId="{829424C2-8FDB-452D-BDC7-5745C73395DE}" destId="{F0AF038F-FA27-4425-A7DF-E00CB97BBB4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2BDFEF-63CF-4471-AFD4-8FD9F8EEA4B3}">
      <dsp:nvSpPr>
        <dsp:cNvPr id="0" name=""/>
        <dsp:cNvSpPr/>
      </dsp:nvSpPr>
      <dsp:spPr>
        <a:xfrm rot="19783333">
          <a:off x="2288621" y="1674600"/>
          <a:ext cx="2307149" cy="2307149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Phone Recognition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42289" y="2217791"/>
        <a:ext cx="1379469" cy="1185922"/>
      </dsp:txXfrm>
    </dsp:sp>
    <dsp:sp modelId="{6A8FAF55-BFF5-47D3-BFE8-AF4944C06310}">
      <dsp:nvSpPr>
        <dsp:cNvPr id="0" name=""/>
        <dsp:cNvSpPr/>
      </dsp:nvSpPr>
      <dsp:spPr>
        <a:xfrm>
          <a:off x="365991" y="1337089"/>
          <a:ext cx="2292619" cy="1995625"/>
        </a:xfrm>
        <a:prstGeom prst="gear6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Noise Removal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11567" y="1842530"/>
        <a:ext cx="1201467" cy="984743"/>
      </dsp:txXfrm>
    </dsp:sp>
    <dsp:sp modelId="{B25D98E0-226F-4FBE-91CA-F9530D87B619}">
      <dsp:nvSpPr>
        <dsp:cNvPr id="0" name=""/>
        <dsp:cNvSpPr/>
      </dsp:nvSpPr>
      <dsp:spPr>
        <a:xfrm>
          <a:off x="1680605" y="123563"/>
          <a:ext cx="1888471" cy="1941862"/>
        </a:xfrm>
        <a:prstGeom prst="gear6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Vector Compare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900000">
        <a:off x="2091635" y="552637"/>
        <a:ext cx="1066410" cy="1083714"/>
      </dsp:txXfrm>
    </dsp:sp>
    <dsp:sp modelId="{25E34EF2-EFBA-42E7-8DEF-2EB4266AA849}">
      <dsp:nvSpPr>
        <dsp:cNvPr id="0" name=""/>
        <dsp:cNvSpPr/>
      </dsp:nvSpPr>
      <dsp:spPr>
        <a:xfrm rot="2166010">
          <a:off x="2102549" y="1437253"/>
          <a:ext cx="2953151" cy="2953151"/>
        </a:xfrm>
        <a:prstGeom prst="circularArrow">
          <a:avLst>
            <a:gd name="adj1" fmla="val 4687"/>
            <a:gd name="adj2" fmla="val 299029"/>
            <a:gd name="adj3" fmla="val 2516258"/>
            <a:gd name="adj4" fmla="val 15861078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967A2-ED4F-4DFE-906D-48E35F55D49C}">
      <dsp:nvSpPr>
        <dsp:cNvPr id="0" name=""/>
        <dsp:cNvSpPr/>
      </dsp:nvSpPr>
      <dsp:spPr>
        <a:xfrm rot="17941571">
          <a:off x="87746" y="1498095"/>
          <a:ext cx="2145649" cy="214564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AF038F-FA27-4425-A7DF-E00CB97BBB4C}">
      <dsp:nvSpPr>
        <dsp:cNvPr id="0" name=""/>
        <dsp:cNvSpPr/>
      </dsp:nvSpPr>
      <dsp:spPr>
        <a:xfrm rot="1110580">
          <a:off x="1468130" y="-240380"/>
          <a:ext cx="2313442" cy="231344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9F3A-06CC-4BB8-9D59-CAFF7528A940}" type="datetimeFigureOut">
              <a:rPr lang="en-IN" smtClean="0"/>
              <a:t>26-04-2016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B169-A754-4D84-B4EA-64497AB5A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0661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9F3A-06CC-4BB8-9D59-CAFF7528A940}" type="datetimeFigureOut">
              <a:rPr lang="en-IN" smtClean="0"/>
              <a:t>26-04-2016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B169-A754-4D84-B4EA-64497AB5A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24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9F3A-06CC-4BB8-9D59-CAFF7528A940}" type="datetimeFigureOut">
              <a:rPr lang="en-IN" smtClean="0"/>
              <a:t>26-04-2016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B169-A754-4D84-B4EA-64497AB5A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989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9F3A-06CC-4BB8-9D59-CAFF7528A940}" type="datetimeFigureOut">
              <a:rPr lang="en-IN" smtClean="0"/>
              <a:t>26-04-2016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B169-A754-4D84-B4EA-64497AB5A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176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9F3A-06CC-4BB8-9D59-CAFF7528A940}" type="datetimeFigureOut">
              <a:rPr lang="en-IN" smtClean="0"/>
              <a:t>26-04-2016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B169-A754-4D84-B4EA-64497AB5A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0584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9F3A-06CC-4BB8-9D59-CAFF7528A940}" type="datetimeFigureOut">
              <a:rPr lang="en-IN" smtClean="0"/>
              <a:t>26-04-2016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B169-A754-4D84-B4EA-64497AB5A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50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9F3A-06CC-4BB8-9D59-CAFF7528A940}" type="datetimeFigureOut">
              <a:rPr lang="en-IN" smtClean="0"/>
              <a:t>26-04-2016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B169-A754-4D84-B4EA-64497AB5A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07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9F3A-06CC-4BB8-9D59-CAFF7528A940}" type="datetimeFigureOut">
              <a:rPr lang="en-IN" smtClean="0"/>
              <a:t>26-04-2016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B169-A754-4D84-B4EA-64497AB5A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724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9F3A-06CC-4BB8-9D59-CAFF7528A940}" type="datetimeFigureOut">
              <a:rPr lang="en-IN" smtClean="0"/>
              <a:t>26-04-2016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B169-A754-4D84-B4EA-64497AB5A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90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9F3A-06CC-4BB8-9D59-CAFF7528A940}" type="datetimeFigureOut">
              <a:rPr lang="en-IN" smtClean="0"/>
              <a:t>26-04-2016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B169-A754-4D84-B4EA-64497AB5A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86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9F3A-06CC-4BB8-9D59-CAFF7528A940}" type="datetimeFigureOut">
              <a:rPr lang="en-IN" smtClean="0"/>
              <a:t>26-04-2016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B169-A754-4D84-B4EA-64497AB5A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745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B9F3A-06CC-4BB8-9D59-CAFF7528A940}" type="datetimeFigureOut">
              <a:rPr lang="en-IN" smtClean="0"/>
              <a:t>26-04-2016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4B169-A754-4D84-B4EA-64497AB5A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96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9721" y="1983343"/>
            <a:ext cx="111090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Power Efficient Scheme for Speech Controlled IoT Applications</a:t>
            </a: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By,</a:t>
            </a:r>
          </a:p>
          <a:p>
            <a:pPr algn="ctr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Nisarg M. Vasavada</a:t>
            </a:r>
          </a:p>
          <a:p>
            <a:pPr algn="ctr"/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1"/>
            <a:ext cx="1152939" cy="1294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71"/>
          <a:stretch/>
        </p:blipFill>
        <p:spPr>
          <a:xfrm>
            <a:off x="7726017" y="1"/>
            <a:ext cx="4465982" cy="1294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r="27141" b="71424"/>
          <a:stretch/>
        </p:blipFill>
        <p:spPr>
          <a:xfrm>
            <a:off x="1166191" y="1"/>
            <a:ext cx="6559826" cy="1294229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51799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U-Turn Arrow 28"/>
          <p:cNvSpPr/>
          <p:nvPr/>
        </p:nvSpPr>
        <p:spPr>
          <a:xfrm rot="10800000" flipH="1">
            <a:off x="3886200" y="5970110"/>
            <a:ext cx="1086681" cy="67586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"/>
            <a:ext cx="12192000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IoT – Wireless Embedded Internet Approach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54158" y="1417983"/>
            <a:ext cx="3193772" cy="4572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own Arrow 2"/>
          <p:cNvSpPr/>
          <p:nvPr/>
        </p:nvSpPr>
        <p:spPr>
          <a:xfrm>
            <a:off x="1060174" y="1630017"/>
            <a:ext cx="318053" cy="425394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ounded Rectangle 4"/>
          <p:cNvSpPr/>
          <p:nvPr/>
        </p:nvSpPr>
        <p:spPr>
          <a:xfrm>
            <a:off x="1484243" y="1630017"/>
            <a:ext cx="2557670" cy="5300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Application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84243" y="2302012"/>
            <a:ext cx="2557670" cy="5300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UDP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484243" y="2998304"/>
            <a:ext cx="2557670" cy="5300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IPv6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84243" y="3756991"/>
            <a:ext cx="2557670" cy="5300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LoWPAN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U-Turn Arrow 27"/>
          <p:cNvSpPr/>
          <p:nvPr/>
        </p:nvSpPr>
        <p:spPr>
          <a:xfrm rot="10800000" flipH="1">
            <a:off x="7676327" y="5983360"/>
            <a:ext cx="1086681" cy="67586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84243" y="4518991"/>
            <a:ext cx="2557670" cy="5300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DLL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484243" y="5241235"/>
            <a:ext cx="2557670" cy="5300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PHY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355502" y="1470990"/>
            <a:ext cx="3193772" cy="4572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Down Arrow 10"/>
          <p:cNvSpPr/>
          <p:nvPr/>
        </p:nvSpPr>
        <p:spPr>
          <a:xfrm rot="10800000">
            <a:off x="11098702" y="1630017"/>
            <a:ext cx="424067" cy="425394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le 11"/>
          <p:cNvSpPr/>
          <p:nvPr/>
        </p:nvSpPr>
        <p:spPr>
          <a:xfrm>
            <a:off x="8461521" y="1676401"/>
            <a:ext cx="2557670" cy="5300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461521" y="2348396"/>
            <a:ext cx="2557670" cy="5300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UDP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461521" y="3044688"/>
            <a:ext cx="2557670" cy="5300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IPv6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461521" y="3803375"/>
            <a:ext cx="2557670" cy="5300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LoWPAN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461521" y="4565375"/>
            <a:ext cx="2557670" cy="5300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DLL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548811" y="2878483"/>
            <a:ext cx="3405810" cy="3124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ounded Rectangle 16"/>
          <p:cNvSpPr/>
          <p:nvPr/>
        </p:nvSpPr>
        <p:spPr>
          <a:xfrm>
            <a:off x="8461521" y="5287619"/>
            <a:ext cx="2557670" cy="5300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PHY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972882" y="2998305"/>
            <a:ext cx="2557670" cy="5300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IPv6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972882" y="3756992"/>
            <a:ext cx="2557670" cy="5300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LoWPAN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972882" y="4518992"/>
            <a:ext cx="2557670" cy="5300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DLL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972882" y="5241236"/>
            <a:ext cx="2557670" cy="5300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PHY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7530553" y="3803376"/>
            <a:ext cx="400881" cy="201570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Down Arrow 22"/>
          <p:cNvSpPr/>
          <p:nvPr/>
        </p:nvSpPr>
        <p:spPr>
          <a:xfrm rot="10800000">
            <a:off x="4572000" y="3803375"/>
            <a:ext cx="400880" cy="2014332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ounded Rectangle 23"/>
          <p:cNvSpPr/>
          <p:nvPr/>
        </p:nvSpPr>
        <p:spPr>
          <a:xfrm>
            <a:off x="4548811" y="1205948"/>
            <a:ext cx="3405810" cy="114244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LoWPAN Mesh FIB</a:t>
            </a:r>
          </a:p>
          <a:p>
            <a:pPr algn="ctr"/>
            <a:r>
              <a:rPr lang="en-IN" sz="2800" dirty="0">
                <a:solidFill>
                  <a:schemeClr val="tx1"/>
                </a:solidFill>
              </a:rPr>
              <a:t>{dest, next hop}</a:t>
            </a:r>
          </a:p>
        </p:txBody>
      </p:sp>
    </p:spTree>
    <p:extLst>
      <p:ext uri="{BB962C8B-B14F-4D97-AF65-F5344CB8AC3E}">
        <p14:creationId xmlns:p14="http://schemas.microsoft.com/office/powerpoint/2010/main" val="287683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017" y="1493542"/>
            <a:ext cx="11953461" cy="7288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106017" y="4512172"/>
            <a:ext cx="11953461" cy="7288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251791" y="1586307"/>
            <a:ext cx="940905" cy="54333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51790" y="4604937"/>
            <a:ext cx="940905" cy="54333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338471" y="1586307"/>
            <a:ext cx="490330" cy="54333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338468" y="4604937"/>
            <a:ext cx="490330" cy="54333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1974575" y="1586308"/>
            <a:ext cx="2478160" cy="54333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974571" y="4604937"/>
            <a:ext cx="901151" cy="5433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4598504" y="1586306"/>
            <a:ext cx="1179444" cy="543339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3021495" y="4604938"/>
            <a:ext cx="7606748" cy="5433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5923717" y="1586306"/>
            <a:ext cx="4704526" cy="5433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774012" y="1586306"/>
            <a:ext cx="1139692" cy="5433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0774012" y="4604937"/>
            <a:ext cx="1139692" cy="5433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5641145" y="4491189"/>
            <a:ext cx="18373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57300" y="1493542"/>
            <a:ext cx="18373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96275" y="1586306"/>
            <a:ext cx="100219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8375" y="4598552"/>
            <a:ext cx="100219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83996" y="1596365"/>
            <a:ext cx="4042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381494" y="4598552"/>
            <a:ext cx="4042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55023" y="1595387"/>
            <a:ext cx="86433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IPv6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36018" y="1595386"/>
            <a:ext cx="9044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UDP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967948" y="4625056"/>
            <a:ext cx="9044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UDP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931725" y="1595385"/>
            <a:ext cx="82426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FCS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934067" y="4598552"/>
            <a:ext cx="82426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FCS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4612" y="1031875"/>
            <a:ext cx="85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 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1843" y="4093697"/>
            <a:ext cx="61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B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62502" y="1031875"/>
            <a:ext cx="61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B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62501" y="4090504"/>
            <a:ext cx="61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05112" y="1023358"/>
            <a:ext cx="85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 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10502" y="4086830"/>
            <a:ext cx="61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B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573" y="1020837"/>
            <a:ext cx="61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B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48349" y="1042505"/>
            <a:ext cx="85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53 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59712" y="4066293"/>
            <a:ext cx="966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108 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037399" y="1084552"/>
            <a:ext cx="61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034204" y="4040015"/>
            <a:ext cx="61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B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678499" y="2230931"/>
            <a:ext cx="480849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UDP IPv6 64-bit addressing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300735" y="5209567"/>
            <a:ext cx="586564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UDP 6LoWPAN 16-bit addressing</a:t>
            </a:r>
          </a:p>
        </p:txBody>
      </p:sp>
      <p:sp>
        <p:nvSpPr>
          <p:cNvPr id="42" name="Left-Right Arrow 41"/>
          <p:cNvSpPr/>
          <p:nvPr/>
        </p:nvSpPr>
        <p:spPr>
          <a:xfrm>
            <a:off x="106017" y="685155"/>
            <a:ext cx="11953461" cy="144661"/>
          </a:xfrm>
          <a:prstGeom prst="left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Left-Right Arrow 42"/>
          <p:cNvSpPr/>
          <p:nvPr/>
        </p:nvSpPr>
        <p:spPr>
          <a:xfrm>
            <a:off x="113505" y="3867522"/>
            <a:ext cx="11953461" cy="144661"/>
          </a:xfrm>
          <a:prstGeom prst="left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/>
          <p:cNvSpPr txBox="1"/>
          <p:nvPr/>
        </p:nvSpPr>
        <p:spPr>
          <a:xfrm>
            <a:off x="4175607" y="530042"/>
            <a:ext cx="382925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802.15.4 Frame (127B)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318930" y="3699807"/>
            <a:ext cx="382925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802.15.4 Frame (127B)</a:t>
            </a:r>
          </a:p>
        </p:txBody>
      </p:sp>
    </p:spTree>
    <p:extLst>
      <p:ext uri="{BB962C8B-B14F-4D97-AF65-F5344CB8AC3E}">
        <p14:creationId xmlns:p14="http://schemas.microsoft.com/office/powerpoint/2010/main" val="290630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Pentagon 2"/>
          <p:cNvSpPr/>
          <p:nvPr/>
        </p:nvSpPr>
        <p:spPr>
          <a:xfrm>
            <a:off x="0" y="622852"/>
            <a:ext cx="8547652" cy="808383"/>
          </a:xfrm>
          <a:prstGeom prst="homePlate">
            <a:avLst/>
          </a:prstGeom>
          <a:solidFill>
            <a:srgbClr val="B3A758"/>
          </a:solidFill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The 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117882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"/>
            <a:ext cx="12192000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Literature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779489"/>
              </p:ext>
            </p:extLst>
          </p:nvPr>
        </p:nvGraphicFramePr>
        <p:xfrm>
          <a:off x="119270" y="743542"/>
          <a:ext cx="11913705" cy="6057064"/>
        </p:xfrm>
        <a:graphic>
          <a:graphicData uri="http://schemas.openxmlformats.org/drawingml/2006/table">
            <a:tbl>
              <a:tblPr firstRow="1" firstCol="1" bandRow="1"/>
              <a:tblGrid>
                <a:gridCol w="831065"/>
                <a:gridCol w="3844836"/>
                <a:gridCol w="1124385"/>
                <a:gridCol w="4307272"/>
                <a:gridCol w="936766"/>
                <a:gridCol w="869381"/>
              </a:tblGrid>
              <a:tr h="93101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2" marR="67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Reference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2" marR="67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2" marR="67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Content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2" marR="67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2" marR="67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2" marR="67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9636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2" marR="67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Speech Recognition with HMM: A Review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2" marR="67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2" marR="67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Introduction to HMM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2" marR="67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Segoe UI Symbol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✓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2" marR="67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2" marR="67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</a:tr>
              <a:tr h="106470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2" marR="67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PocketSphinx: A free real time continuous SR for hand-held devices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1990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Understanding of ASR Implementation (An Example)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2" marR="67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Segoe UI Symbol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✓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2" marR="67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</a:tr>
              <a:tr h="93101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2" marR="67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Speech and Language Processing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2009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complete guide for modern ASR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Segoe UI Symbol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✓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2" marR="67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Segoe UI Symbol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✓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2" marR="67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</a:tr>
              <a:tr h="93101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2" marR="67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 Improved i-vector Extraction algorithm for speaker detection 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2015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Base Research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2" marR="67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Segoe UI Symbol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✓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2" marR="67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BDB"/>
                    </a:solidFill>
                  </a:tcPr>
                </a:tc>
              </a:tr>
              <a:tr h="123569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2" marR="67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6LoWPAN: Wireless Embedded Internet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2000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complete guide for Embedded level IoT implementation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Segoe UI Symbol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✓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2" marR="67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12" marR="6701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123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61445"/>
          </a:xfrm>
          <a:prstGeom prst="rect">
            <a:avLst/>
          </a:prstGeom>
        </p:spPr>
      </p:pic>
      <p:sp>
        <p:nvSpPr>
          <p:cNvPr id="4" name="Pentagon 3"/>
          <p:cNvSpPr/>
          <p:nvPr/>
        </p:nvSpPr>
        <p:spPr>
          <a:xfrm>
            <a:off x="-13252" y="1205948"/>
            <a:ext cx="7050158" cy="821635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535420" y="1196586"/>
            <a:ext cx="568777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 smtClean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Scheme</a:t>
            </a:r>
            <a:endParaRPr lang="en-US" sz="48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291548"/>
            <a:ext cx="3525078" cy="2491408"/>
          </a:xfrm>
          <a:prstGeom prst="rect">
            <a:avLst/>
          </a:prstGeom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4426226" y="2425148"/>
            <a:ext cx="7328453" cy="4108174"/>
          </a:xfrm>
          <a:prstGeom prst="rect">
            <a:avLst/>
          </a:prstGeom>
          <a:ln>
            <a:prstDash val="lg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Left-Right Arrow 9"/>
          <p:cNvSpPr/>
          <p:nvPr/>
        </p:nvSpPr>
        <p:spPr>
          <a:xfrm>
            <a:off x="5380384" y="3611216"/>
            <a:ext cx="728870" cy="23191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4572001" y="2637183"/>
            <a:ext cx="808383" cy="153725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Left-Right Arrow 8"/>
          <p:cNvSpPr/>
          <p:nvPr/>
        </p:nvSpPr>
        <p:spPr>
          <a:xfrm>
            <a:off x="8945219" y="4359965"/>
            <a:ext cx="834885" cy="251792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048000" y="437321"/>
            <a:ext cx="649356" cy="21998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9780104" y="2610678"/>
            <a:ext cx="1762539" cy="375036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109253" y="2610678"/>
            <a:ext cx="2835966" cy="3737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497497" y="437321"/>
            <a:ext cx="1338468" cy="21733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443949" y="450574"/>
            <a:ext cx="921026" cy="748123"/>
          </a:xfrm>
          <a:prstGeom prst="rect">
            <a:avLst/>
          </a:prstGeom>
          <a:solidFill>
            <a:srgbClr val="FF5757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43948" y="1749286"/>
            <a:ext cx="821635" cy="8613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4572000" y="5486400"/>
            <a:ext cx="808383" cy="8613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Cloud Callout 14"/>
          <p:cNvSpPr/>
          <p:nvPr/>
        </p:nvSpPr>
        <p:spPr>
          <a:xfrm>
            <a:off x="5744819" y="155716"/>
            <a:ext cx="2590800" cy="1060173"/>
          </a:xfrm>
          <a:prstGeom prst="cloudCallou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4572000" y="4412972"/>
            <a:ext cx="808383" cy="8613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Up-Down Arrow 16"/>
          <p:cNvSpPr/>
          <p:nvPr/>
        </p:nvSpPr>
        <p:spPr>
          <a:xfrm>
            <a:off x="7040219" y="1258959"/>
            <a:ext cx="265040" cy="1099930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Left-Right Arrow 19"/>
          <p:cNvSpPr/>
          <p:nvPr/>
        </p:nvSpPr>
        <p:spPr>
          <a:xfrm>
            <a:off x="2544418" y="4996070"/>
            <a:ext cx="1789043" cy="27829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Left-Up Arrow 17"/>
          <p:cNvSpPr/>
          <p:nvPr/>
        </p:nvSpPr>
        <p:spPr>
          <a:xfrm flipH="1">
            <a:off x="2491406" y="2849217"/>
            <a:ext cx="1722784" cy="993913"/>
          </a:xfrm>
          <a:prstGeom prst="leftUpArrow">
            <a:avLst>
              <a:gd name="adj1" fmla="val 16173"/>
              <a:gd name="adj2" fmla="val 21506"/>
              <a:gd name="adj3" fmla="val 295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443948" y="4412972"/>
            <a:ext cx="2047458" cy="1775793"/>
          </a:xfrm>
          <a:prstGeom prst="rect">
            <a:avLst/>
          </a:prstGeom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404192" y="4797310"/>
            <a:ext cx="204745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Some other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node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826483" y="437321"/>
            <a:ext cx="2067339" cy="1550505"/>
          </a:xfrm>
          <a:prstGeom prst="rect">
            <a:avLst/>
          </a:prstGeom>
          <a:ln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9876181" y="752062"/>
            <a:ext cx="204745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Some other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node</a:t>
            </a:r>
          </a:p>
        </p:txBody>
      </p:sp>
      <p:sp>
        <p:nvSpPr>
          <p:cNvPr id="25" name="Left-Right Arrow 24"/>
          <p:cNvSpPr/>
          <p:nvPr/>
        </p:nvSpPr>
        <p:spPr>
          <a:xfrm>
            <a:off x="8335619" y="752062"/>
            <a:ext cx="1444485" cy="215347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Left-Up Arrow 25"/>
          <p:cNvSpPr/>
          <p:nvPr/>
        </p:nvSpPr>
        <p:spPr>
          <a:xfrm rot="5400000" flipH="1">
            <a:off x="8468138" y="1046922"/>
            <a:ext cx="1143000" cy="1480932"/>
          </a:xfrm>
          <a:prstGeom prst="leftUpArrow">
            <a:avLst>
              <a:gd name="adj1" fmla="val 7453"/>
              <a:gd name="adj2" fmla="val 11474"/>
              <a:gd name="adj3" fmla="val 2210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 rot="16200000">
            <a:off x="1103101" y="1047810"/>
            <a:ext cx="205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40220" y="2911877"/>
            <a:ext cx="879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</a:p>
        </p:txBody>
      </p:sp>
      <p:sp>
        <p:nvSpPr>
          <p:cNvPr id="29" name="Left-Right Arrow 28"/>
          <p:cNvSpPr/>
          <p:nvPr/>
        </p:nvSpPr>
        <p:spPr>
          <a:xfrm>
            <a:off x="5380382" y="4797310"/>
            <a:ext cx="728870" cy="231914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6257794" y="317239"/>
            <a:ext cx="156485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Cloud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286647" y="3756991"/>
            <a:ext cx="2512796" cy="2431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6467062" y="4996071"/>
            <a:ext cx="2160104" cy="102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6754333" y="3876979"/>
            <a:ext cx="15311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15392" y="5188225"/>
            <a:ext cx="185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MVA-SI</a:t>
            </a:r>
          </a:p>
        </p:txBody>
      </p:sp>
      <p:sp>
        <p:nvSpPr>
          <p:cNvPr id="35" name="Bent-Up Arrow 34"/>
          <p:cNvSpPr/>
          <p:nvPr/>
        </p:nvSpPr>
        <p:spPr>
          <a:xfrm rot="5400000">
            <a:off x="883599" y="1069130"/>
            <a:ext cx="444264" cy="730524"/>
          </a:xfrm>
          <a:prstGeom prst="bent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2356941" y="1224028"/>
            <a:ext cx="2050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802.15.4</a:t>
            </a:r>
          </a:p>
        </p:txBody>
      </p:sp>
      <p:sp>
        <p:nvSpPr>
          <p:cNvPr id="37" name="TextBox 36"/>
          <p:cNvSpPr txBox="1"/>
          <p:nvPr/>
        </p:nvSpPr>
        <p:spPr>
          <a:xfrm rot="16200000">
            <a:off x="4145588" y="3141715"/>
            <a:ext cx="1638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802.15.4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1755" y="521808"/>
            <a:ext cx="979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06959" y="4555148"/>
            <a:ext cx="784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13288" y="5548939"/>
            <a:ext cx="497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8919" y="1781790"/>
            <a:ext cx="497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42" name="Rectangle 41"/>
          <p:cNvSpPr/>
          <p:nvPr/>
        </p:nvSpPr>
        <p:spPr>
          <a:xfrm rot="5400000">
            <a:off x="10032966" y="3951307"/>
            <a:ext cx="23391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Display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" t="-147" r="56878" b="80494"/>
          <a:stretch/>
        </p:blipFill>
        <p:spPr>
          <a:xfrm rot="5400000">
            <a:off x="8700052" y="4117824"/>
            <a:ext cx="3246782" cy="83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7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5" y="2922795"/>
            <a:ext cx="648586" cy="123383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789043" y="463826"/>
            <a:ext cx="6334539" cy="616226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03415688"/>
              </p:ext>
            </p:extLst>
          </p:nvPr>
        </p:nvGraphicFramePr>
        <p:xfrm>
          <a:off x="2093844" y="1585707"/>
          <a:ext cx="5009322" cy="4194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3770731" y="661456"/>
            <a:ext cx="237116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Acoustic</a:t>
            </a:r>
          </a:p>
        </p:txBody>
      </p:sp>
      <p:sp>
        <p:nvSpPr>
          <p:cNvPr id="6" name="Rectangle 5"/>
          <p:cNvSpPr/>
          <p:nvPr/>
        </p:nvSpPr>
        <p:spPr>
          <a:xfrm>
            <a:off x="2927816" y="5147316"/>
            <a:ext cx="179087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417983" y="3299791"/>
            <a:ext cx="901147" cy="4505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8567530" y="2922795"/>
            <a:ext cx="2994991" cy="927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Adaption Unit</a:t>
            </a:r>
          </a:p>
        </p:txBody>
      </p:sp>
      <p:sp>
        <p:nvSpPr>
          <p:cNvPr id="9" name="Right Arrow 8"/>
          <p:cNvSpPr/>
          <p:nvPr/>
        </p:nvSpPr>
        <p:spPr>
          <a:xfrm>
            <a:off x="7593496" y="3161334"/>
            <a:ext cx="901147" cy="4505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645105" y="307513"/>
            <a:ext cx="277672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“Hello” call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61843" y="133904"/>
            <a:ext cx="544462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MVA-SI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83109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676" y="734166"/>
            <a:ext cx="121920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 [P(1)|P(2)]</a:t>
            </a:r>
            <a:r>
              <a:rPr lang="en-US" sz="4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[P(12)|P(3)] </a:t>
            </a:r>
            <a:r>
              <a:rPr lang="en-US" sz="4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[P(12…n-1)|P(n)]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"/>
            <a:ext cx="12192000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point of view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1676" y="1756760"/>
            <a:ext cx="121920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i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44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 [P(1)|P(2)]</a:t>
            </a:r>
            <a:r>
              <a:rPr lang="en-US" sz="4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44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[P(12)|P(3)] </a:t>
            </a:r>
            <a:r>
              <a:rPr lang="en-US" sz="4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44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[P(12…n-1)|P(n)]</a:t>
            </a:r>
            <a:endParaRPr lang="en-US" sz="200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6049" y="2779355"/>
            <a:ext cx="455990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If P</a:t>
            </a:r>
            <a:r>
              <a:rPr lang="en-US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= P</a:t>
            </a:r>
            <a:r>
              <a:rPr lang="en-US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i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’ = P</a:t>
            </a:r>
            <a:r>
              <a:rPr lang="en-US" sz="1600" i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36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*A </a:t>
            </a:r>
            <a:r>
              <a:rPr lang="en-US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36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en-US" sz="1600" i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’ = P</a:t>
            </a:r>
            <a:r>
              <a:rPr lang="en-US" sz="1600" i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i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*B</a:t>
            </a:r>
            <a:r>
              <a:rPr lang="en-US" sz="3600" i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33851" y="5058760"/>
            <a:ext cx="2124299" cy="6862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996982" y="4232837"/>
            <a:ext cx="2198039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If P</a:t>
            </a:r>
            <a:r>
              <a:rPr lang="en-US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&gt; P</a:t>
            </a:r>
            <a:r>
              <a:rPr lang="en-US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  <a:p>
            <a:pPr algn="ctr"/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= P</a:t>
            </a:r>
            <a:r>
              <a:rPr lang="en-US" sz="20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44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en-US" sz="4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754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31" y="1200150"/>
            <a:ext cx="10058400" cy="5657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"/>
            <a:ext cx="12192000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MVA-SI Impact</a:t>
            </a:r>
          </a:p>
        </p:txBody>
      </p:sp>
    </p:spTree>
    <p:extLst>
      <p:ext uri="{BB962C8B-B14F-4D97-AF65-F5344CB8AC3E}">
        <p14:creationId xmlns:p14="http://schemas.microsoft.com/office/powerpoint/2010/main" val="303004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"/>
            <a:ext cx="12192000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80661"/>
            <a:ext cx="11529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i="1" dirty="0"/>
              <a:t>“Thus </a:t>
            </a:r>
            <a:r>
              <a:rPr lang="en-US" sz="3600" i="1" dirty="0" smtClean="0"/>
              <a:t>it can be </a:t>
            </a:r>
            <a:r>
              <a:rPr lang="en-US" sz="3600" i="1" dirty="0"/>
              <a:t>concluded that the successful implementation of this scheme brings more accuracy, power efficiency and more coherent UI to the constrained IoT monitoring applications.</a:t>
            </a:r>
            <a:r>
              <a:rPr lang="en-IN" sz="36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338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"/>
            <a:ext cx="12192000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6956" y="967408"/>
            <a:ext cx="102174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5" indent="-342905">
              <a:buFont typeface="+mj-lt"/>
              <a:buAutoNum type="arabicPeriod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5" indent="-342905">
              <a:buFont typeface="+mj-lt"/>
              <a:buAutoNum type="arabicPeriod"/>
            </a:pPr>
            <a:r>
              <a:rPr lang="en-IN" sz="3200" dirty="0">
                <a:solidFill>
                  <a:srgbClr val="ED7D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 marL="342905" indent="-342905">
              <a:buFont typeface="+mj-lt"/>
              <a:buAutoNum type="arabicPeriod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 Recognition</a:t>
            </a:r>
          </a:p>
          <a:p>
            <a:pPr marL="342905" indent="-342905">
              <a:buFont typeface="+mj-lt"/>
              <a:buAutoNum type="arabicPeriod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IoT: Embedded Wireless Internet Approach</a:t>
            </a:r>
          </a:p>
          <a:p>
            <a:pPr marL="342905" indent="-342905">
              <a:buFont typeface="+mj-lt"/>
              <a:buAutoNum type="arabicPeriod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Design</a:t>
            </a:r>
          </a:p>
          <a:p>
            <a:pPr marL="342905" indent="-342905">
              <a:buFont typeface="+mj-lt"/>
              <a:buAutoNum type="arabicPeriod"/>
            </a:pPr>
            <a:r>
              <a:rPr lang="en-IN" sz="3200" dirty="0">
                <a:solidFill>
                  <a:srgbClr val="ED7D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MVA-SI</a:t>
            </a:r>
          </a:p>
          <a:p>
            <a:pPr marL="342905" indent="-342905">
              <a:buFont typeface="+mj-lt"/>
              <a:buAutoNum type="arabicPeriod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Conclusive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</a:p>
          <a:p>
            <a:pPr marL="342905" indent="-342905">
              <a:buFont typeface="+mj-lt"/>
              <a:buAutoNum type="arabicPeriod"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5" indent="-342905">
              <a:buFont typeface="+mj-lt"/>
              <a:buAutoNum type="arabicPeriod"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70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66" y="828261"/>
            <a:ext cx="5910469" cy="59104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0" y="1"/>
            <a:ext cx="12192000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Thanking Slide!</a:t>
            </a:r>
          </a:p>
        </p:txBody>
      </p:sp>
    </p:spTree>
    <p:extLst>
      <p:ext uri="{BB962C8B-B14F-4D97-AF65-F5344CB8AC3E}">
        <p14:creationId xmlns:p14="http://schemas.microsoft.com/office/powerpoint/2010/main" val="372272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"/>
            <a:ext cx="12192000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1" y="791016"/>
            <a:ext cx="10072254" cy="588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4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82" y="707886"/>
            <a:ext cx="9407236" cy="59977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"/>
            <a:ext cx="12192000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30830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"/>
            <a:ext cx="12192000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 Recognition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875723" y="1205949"/>
            <a:ext cx="8123583" cy="4969565"/>
          </a:xfrm>
          <a:prstGeom prst="roundRect">
            <a:avLst>
              <a:gd name="adj" fmla="val 62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70" y="1071993"/>
            <a:ext cx="648586" cy="1233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0" b="21066"/>
          <a:stretch/>
        </p:blipFill>
        <p:spPr>
          <a:xfrm rot="16200000">
            <a:off x="-65282" y="3707824"/>
            <a:ext cx="3932133" cy="11253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560" y="1205949"/>
            <a:ext cx="1838740" cy="183874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871291" y="3637723"/>
            <a:ext cx="3140765" cy="761999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17" name="Up-Down Arrow 16"/>
          <p:cNvSpPr/>
          <p:nvPr/>
        </p:nvSpPr>
        <p:spPr>
          <a:xfrm rot="5400000">
            <a:off x="8213408" y="3903691"/>
            <a:ext cx="289143" cy="2582518"/>
          </a:xfrm>
          <a:prstGeom prst="up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ounded Rectangle 7"/>
          <p:cNvSpPr/>
          <p:nvPr/>
        </p:nvSpPr>
        <p:spPr>
          <a:xfrm>
            <a:off x="3871291" y="5075583"/>
            <a:ext cx="3140765" cy="761999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Adaption</a:t>
            </a:r>
          </a:p>
        </p:txBody>
      </p:sp>
      <p:sp>
        <p:nvSpPr>
          <p:cNvPr id="21" name="Right Arrow 20"/>
          <p:cNvSpPr/>
          <p:nvPr/>
        </p:nvSpPr>
        <p:spPr>
          <a:xfrm rot="10800000">
            <a:off x="7127272" y="4104862"/>
            <a:ext cx="2521968" cy="261927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 rot="16200000">
            <a:off x="7385676" y="4062198"/>
            <a:ext cx="3140765" cy="761999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Model</a:t>
            </a:r>
          </a:p>
        </p:txBody>
      </p:sp>
      <p:sp>
        <p:nvSpPr>
          <p:cNvPr id="10" name="Rounded Rectangle 9"/>
          <p:cNvSpPr/>
          <p:nvPr/>
        </p:nvSpPr>
        <p:spPr>
          <a:xfrm rot="16200000">
            <a:off x="8526117" y="4071729"/>
            <a:ext cx="3140765" cy="761999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Model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2510339" y="1803676"/>
            <a:ext cx="1836374" cy="471557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Arrow 11"/>
          <p:cNvSpPr/>
          <p:nvPr/>
        </p:nvSpPr>
        <p:spPr>
          <a:xfrm>
            <a:off x="2510339" y="5339521"/>
            <a:ext cx="1287119" cy="471557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Arrow 12"/>
          <p:cNvSpPr/>
          <p:nvPr/>
        </p:nvSpPr>
        <p:spPr>
          <a:xfrm rot="10800000">
            <a:off x="2494653" y="3798956"/>
            <a:ext cx="1287119" cy="471557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Up-Down Arrow 13"/>
          <p:cNvSpPr/>
          <p:nvPr/>
        </p:nvSpPr>
        <p:spPr>
          <a:xfrm>
            <a:off x="5300870" y="4426226"/>
            <a:ext cx="291547" cy="596349"/>
          </a:xfrm>
          <a:prstGeom prst="up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Up-Down Arrow 14"/>
          <p:cNvSpPr/>
          <p:nvPr/>
        </p:nvSpPr>
        <p:spPr>
          <a:xfrm rot="5400000">
            <a:off x="7511044" y="5002322"/>
            <a:ext cx="289143" cy="1177787"/>
          </a:xfrm>
          <a:prstGeom prst="up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ight Arrow 18"/>
          <p:cNvSpPr/>
          <p:nvPr/>
        </p:nvSpPr>
        <p:spPr>
          <a:xfrm rot="5400000">
            <a:off x="5159224" y="3189909"/>
            <a:ext cx="541410" cy="274707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ight Arrow 19"/>
          <p:cNvSpPr/>
          <p:nvPr/>
        </p:nvSpPr>
        <p:spPr>
          <a:xfrm rot="10800000">
            <a:off x="7127270" y="3731728"/>
            <a:ext cx="1117235" cy="26600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6459010" y="1661633"/>
            <a:ext cx="42130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Signal Processing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799867" y="4399723"/>
            <a:ext cx="121219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HMM</a:t>
            </a:r>
          </a:p>
        </p:txBody>
      </p:sp>
    </p:spTree>
    <p:extLst>
      <p:ext uri="{BB962C8B-B14F-4D97-AF65-F5344CB8AC3E}">
        <p14:creationId xmlns:p14="http://schemas.microsoft.com/office/powerpoint/2010/main" val="373271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7" grpId="0" animBg="1"/>
      <p:bldP spid="8" grpId="0" animBg="1"/>
      <p:bldP spid="21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5" y="132522"/>
            <a:ext cx="11847443" cy="657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0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91" y="1200150"/>
            <a:ext cx="10058400" cy="5657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"/>
            <a:ext cx="12192000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Acoustic Model Operation</a:t>
            </a:r>
          </a:p>
        </p:txBody>
      </p:sp>
    </p:spTree>
    <p:extLst>
      <p:ext uri="{BB962C8B-B14F-4D97-AF65-F5344CB8AC3E}">
        <p14:creationId xmlns:p14="http://schemas.microsoft.com/office/powerpoint/2010/main" val="79335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69" y="1200150"/>
            <a:ext cx="10058400" cy="5657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"/>
            <a:ext cx="12192000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Model Operation</a:t>
            </a:r>
          </a:p>
        </p:txBody>
      </p:sp>
    </p:spTree>
    <p:extLst>
      <p:ext uri="{BB962C8B-B14F-4D97-AF65-F5344CB8AC3E}">
        <p14:creationId xmlns:p14="http://schemas.microsoft.com/office/powerpoint/2010/main" val="296896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199" y="1311966"/>
            <a:ext cx="6404765" cy="48035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38150" y="850301"/>
            <a:ext cx="66482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Does it Ring Any Bell?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74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"/>
            <a:ext cx="12192000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– Conventional Approach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58" y="968899"/>
            <a:ext cx="9593014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2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"/>
            <a:ext cx="12192000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– Wireless Embedded Internet Approach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62"/>
          <a:stretch/>
        </p:blipFill>
        <p:spPr>
          <a:xfrm>
            <a:off x="1246685" y="707886"/>
            <a:ext cx="9698630" cy="58044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7744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3846</TotalTime>
  <Words>383</Words>
  <Application>Microsoft Office PowerPoint</Application>
  <PresentationFormat>Widescreen</PresentationFormat>
  <Paragraphs>146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Andalus</vt:lpstr>
      <vt:lpstr>Arial</vt:lpstr>
      <vt:lpstr>Calibri</vt:lpstr>
      <vt:lpstr>Calibri Light</vt:lpstr>
      <vt:lpstr>Segoe UI 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gtu27</dc:creator>
  <cp:lastModifiedBy>gtu27</cp:lastModifiedBy>
  <cp:revision>175</cp:revision>
  <dcterms:created xsi:type="dcterms:W3CDTF">2015-10-04T11:49:48Z</dcterms:created>
  <dcterms:modified xsi:type="dcterms:W3CDTF">2016-04-26T06:46:33Z</dcterms:modified>
</cp:coreProperties>
</file>